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027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86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19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360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30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1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40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27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21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36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9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F0EBD-9BB4-4C1D-ABC1-0280CD80890F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51931-C5CD-41BF-B388-61EF4A46DF6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2430745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704011"/>
            <a:ext cx="9144000" cy="3441615"/>
          </a:xfrm>
        </p:spPr>
        <p:txBody>
          <a:bodyPr>
            <a:normAutofit fontScale="85000" lnSpcReduction="20000"/>
          </a:bodyPr>
          <a:lstStyle/>
          <a:p>
            <a:r>
              <a:rPr lang="ru-RU" sz="3500" b="1" dirty="0">
                <a:solidFill>
                  <a:srgbClr val="FF0000"/>
                </a:solidFill>
              </a:rPr>
              <a:t>«Нетрадиционные</a:t>
            </a:r>
            <a:br>
              <a:rPr lang="ru-RU" sz="3500" b="1" dirty="0">
                <a:solidFill>
                  <a:srgbClr val="FF0000"/>
                </a:solidFill>
              </a:rPr>
            </a:br>
            <a:r>
              <a:rPr lang="ru-RU" sz="3500" b="1" dirty="0">
                <a:solidFill>
                  <a:srgbClr val="FF0000"/>
                </a:solidFill>
              </a:rPr>
              <a:t>подходы</a:t>
            </a:r>
            <a:br>
              <a:rPr lang="ru-RU" sz="3500" b="1" dirty="0">
                <a:solidFill>
                  <a:srgbClr val="FF0000"/>
                </a:solidFill>
              </a:rPr>
            </a:br>
            <a:r>
              <a:rPr lang="ru-RU" sz="3500" b="1" dirty="0">
                <a:solidFill>
                  <a:srgbClr val="FF0000"/>
                </a:solidFill>
              </a:rPr>
              <a:t>к заучиванию</a:t>
            </a:r>
            <a:br>
              <a:rPr lang="ru-RU" sz="3500" b="1" dirty="0">
                <a:solidFill>
                  <a:srgbClr val="FF0000"/>
                </a:solidFill>
              </a:rPr>
            </a:br>
            <a:r>
              <a:rPr lang="ru-RU" sz="3500" b="1" dirty="0">
                <a:solidFill>
                  <a:srgbClr val="FF0000"/>
                </a:solidFill>
              </a:rPr>
              <a:t>стихотворений </a:t>
            </a:r>
            <a:r>
              <a:rPr lang="ru-RU" sz="3500" b="1" dirty="0" smtClean="0">
                <a:solidFill>
                  <a:srgbClr val="FF0000"/>
                </a:solidFill>
              </a:rPr>
              <a:t>детьми    </a:t>
            </a:r>
            <a:r>
              <a:rPr lang="ru-RU" sz="3500" b="1" dirty="0">
                <a:solidFill>
                  <a:srgbClr val="FF0000"/>
                </a:solidFill>
              </a:rPr>
              <a:t/>
            </a:r>
            <a:br>
              <a:rPr lang="ru-RU" sz="3500" b="1" dirty="0">
                <a:solidFill>
                  <a:srgbClr val="FF0000"/>
                </a:solidFill>
              </a:rPr>
            </a:br>
            <a:r>
              <a:rPr lang="ru-RU" sz="3500" b="1" dirty="0">
                <a:solidFill>
                  <a:srgbClr val="FF0000"/>
                </a:solidFill>
              </a:rPr>
              <a:t>дошкольного </a:t>
            </a:r>
            <a:r>
              <a:rPr lang="ru-RU" sz="3500" b="1" dirty="0" smtClean="0">
                <a:solidFill>
                  <a:srgbClr val="FF0000"/>
                </a:solidFill>
              </a:rPr>
              <a:t>возраста»   </a:t>
            </a:r>
          </a:p>
          <a:p>
            <a:pPr algn="r"/>
            <a:r>
              <a:rPr lang="ru-RU" b="1" dirty="0" smtClean="0"/>
              <a:t>                       </a:t>
            </a:r>
            <a:r>
              <a:rPr lang="ru-RU" sz="2000" b="1" dirty="0" smtClean="0"/>
              <a:t>Подготовила: </a:t>
            </a:r>
          </a:p>
          <a:p>
            <a:pPr algn="r"/>
            <a:r>
              <a:rPr lang="ru-RU" sz="2000" b="1" dirty="0"/>
              <a:t>в</a:t>
            </a:r>
            <a:r>
              <a:rPr lang="ru-RU" sz="2000" b="1" dirty="0" smtClean="0"/>
              <a:t>оспитатель МДОБУ д/с14</a:t>
            </a:r>
          </a:p>
          <a:p>
            <a:pPr algn="r"/>
            <a:r>
              <a:rPr lang="ru-RU" sz="2000" b="1" dirty="0" smtClean="0"/>
              <a:t> </a:t>
            </a:r>
            <a:r>
              <a:rPr lang="ru-RU" sz="2000" b="1" dirty="0" err="1" smtClean="0"/>
              <a:t>Сичкаренко</a:t>
            </a:r>
            <a:r>
              <a:rPr lang="ru-RU" sz="2000" b="1" dirty="0" smtClean="0"/>
              <a:t> Л.В.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s://starwars-galaxy.ru/800/600/https/ds79.centerstart.ru/sites/ds79.centerstart.ru/files/archive/Novo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12" y="551885"/>
            <a:ext cx="3740793" cy="34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93623" y="551886"/>
            <a:ext cx="731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дошкольное образовательное бюджетное учреждение детский сад №14 «Ладушки» </a:t>
            </a:r>
            <a:r>
              <a:rPr lang="ru-RU" b="1" dirty="0" err="1"/>
              <a:t>г.Белорецк</a:t>
            </a:r>
            <a:r>
              <a:rPr lang="ru-RU" b="1" dirty="0"/>
              <a:t> </a:t>
            </a:r>
            <a:endParaRPr lang="ru-RU" b="1" dirty="0" smtClean="0"/>
          </a:p>
          <a:p>
            <a:pPr algn="ctr"/>
            <a:r>
              <a:rPr lang="ru-RU" b="1" dirty="0" smtClean="0"/>
              <a:t>муниципального </a:t>
            </a:r>
            <a:r>
              <a:rPr lang="ru-RU" b="1" dirty="0"/>
              <a:t>района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 Белорецкий район Республики Башкортостан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4415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0629"/>
            <a:ext cx="10515600" cy="156005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РАЗУЧИВАНИЕ СТИХОВ В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ДВИЖЕНИИ.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00" y="1687324"/>
            <a:ext cx="3279371" cy="435171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140" y="1687324"/>
            <a:ext cx="3279371" cy="4351713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80" y="1687324"/>
            <a:ext cx="3279371" cy="435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89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ИСПОЛЬЗОВАНИЕ МНЕМОТЕХНИКИ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92D050"/>
                </a:solidFill>
              </a:rPr>
              <a:t>Мнемотехника — это система различных приёмов,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облегчающих запоминание и увеличивающих объём памяти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путём образования дополнительных ассоциаций,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организация учебного процесса в виде игры</a:t>
            </a:r>
            <a:r>
              <a:rPr lang="ru-RU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https://shareslide.ru/img/thumbs/54a28c6d432a08b8e644f3fccdc5d91e-800x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921" y="1371601"/>
            <a:ext cx="6097059" cy="457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165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Мнемотаблицы</a:t>
            </a:r>
            <a:r>
              <a:rPr lang="ru-RU" b="1" dirty="0" smtClean="0">
                <a:solidFill>
                  <a:srgbClr val="FF0000"/>
                </a:solidFill>
              </a:rPr>
              <a:t> для заучивания стихотворений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s://i01.fotocdn.net/s213/d4d4b1b03b2aa8c9/public_pin_l/28326446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31" y="1529304"/>
            <a:ext cx="3671920" cy="520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fs.znanio.ru/d5af0e/3b/0b/0f1babe72a157a6291ea28d736bf9981b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805" y="1500653"/>
            <a:ext cx="3795789" cy="580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716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РАЗУЧИВАНИЕ СТИХОВ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ПОСТРОЧНО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«Дни недели»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92D050"/>
                </a:solidFill>
              </a:rPr>
              <a:t>В понедельник я стирал,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А во вторник подметал.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В среду с медом пек калач,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А в четверг играл я в мяч,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В пятницу посуду мыл,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А в субботу торт купил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В воскресенье отдыхал,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Сказки добрые читал.</a:t>
            </a:r>
            <a:r>
              <a:rPr lang="ru-RU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314" y="1687325"/>
            <a:ext cx="3279371" cy="4351713"/>
          </a:xfrm>
        </p:spPr>
      </p:pic>
    </p:spTree>
    <p:extLst>
      <p:ext uri="{BB962C8B-B14F-4D97-AF65-F5344CB8AC3E}">
        <p14:creationId xmlns:p14="http://schemas.microsoft.com/office/powerpoint/2010/main" val="110458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846526" cy="168479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Разучивание стихов с помощью различных</a:t>
            </a:r>
            <a:br>
              <a:rPr lang="ru-RU" sz="3600" b="1" dirty="0"/>
            </a:br>
            <a:r>
              <a:rPr lang="ru-RU" sz="3600" b="1" dirty="0"/>
              <a:t>театров (пальчиковый, </a:t>
            </a:r>
            <a:r>
              <a:rPr lang="ru-RU" sz="3600" b="1" dirty="0" err="1" smtClean="0"/>
              <a:t>перчаточный,настольный</a:t>
            </a:r>
            <a:r>
              <a:rPr lang="ru-RU" sz="3600" b="1" dirty="0" smtClean="0"/>
              <a:t>). Драматизация</a:t>
            </a:r>
            <a:endParaRPr lang="ru-RU" sz="36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428" y="2157588"/>
            <a:ext cx="3279371" cy="435171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633" y="2157588"/>
            <a:ext cx="3279371" cy="4351713"/>
          </a:xfrm>
        </p:spPr>
      </p:pic>
    </p:spTree>
    <p:extLst>
      <p:ext uri="{BB962C8B-B14F-4D97-AF65-F5344CB8AC3E}">
        <p14:creationId xmlns:p14="http://schemas.microsoft.com/office/powerpoint/2010/main" val="4223609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314" y="1687325"/>
            <a:ext cx="3279371" cy="435171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b="1" dirty="0" smtClean="0"/>
              <a:t> здесь медведь </a:t>
            </a:r>
            <a:r>
              <a:rPr lang="ru-RU" b="1" dirty="0" smtClean="0"/>
              <a:t>В </a:t>
            </a:r>
            <a:r>
              <a:rPr lang="ru-RU" b="1" dirty="0"/>
              <a:t>ГУСТОМ ЛЕСУ</a:t>
            </a:r>
            <a:br>
              <a:rPr lang="ru-RU" b="1" dirty="0"/>
            </a:br>
            <a:r>
              <a:rPr lang="ru-RU" b="1" dirty="0"/>
              <a:t>ВСТРЕТИЛ РЫЖУЮ ЛИСУ.</a:t>
            </a:r>
            <a:br>
              <a:rPr lang="ru-RU" b="1" dirty="0"/>
            </a:br>
            <a:r>
              <a:rPr lang="ru-RU" b="1" dirty="0"/>
              <a:t>- ЛИСАВЕТА, ЗДРАВСТВУЙ!</a:t>
            </a:r>
            <a:br>
              <a:rPr lang="ru-RU" b="1" dirty="0"/>
            </a:br>
            <a:r>
              <a:rPr lang="ru-RU" b="1" dirty="0"/>
              <a:t>- КАК ДЕЛА, ЗУБАСТЫЙ?</a:t>
            </a:r>
            <a:br>
              <a:rPr lang="ru-RU" b="1" dirty="0"/>
            </a:br>
            <a:r>
              <a:rPr lang="ru-RU" b="1" dirty="0"/>
              <a:t>- НИЧЕГО ИДУТ ДЕЛА. ГОЛОВА</a:t>
            </a:r>
            <a:br>
              <a:rPr lang="ru-RU" b="1" dirty="0"/>
            </a:br>
            <a:r>
              <a:rPr lang="ru-RU" b="1" dirty="0"/>
              <a:t>ЕЩЕ ЦЕЛА.</a:t>
            </a:r>
            <a:br>
              <a:rPr lang="ru-RU" b="1" dirty="0"/>
            </a:br>
            <a:r>
              <a:rPr lang="ru-RU" b="1" dirty="0"/>
              <a:t>- ГДЕ ТЫ БЫЛ?</a:t>
            </a:r>
            <a:br>
              <a:rPr lang="ru-RU" b="1" dirty="0"/>
            </a:br>
            <a:r>
              <a:rPr lang="ru-RU" b="1" dirty="0"/>
              <a:t>- НА РЫНКЕ.</a:t>
            </a:r>
            <a:br>
              <a:rPr lang="ru-RU" b="1" dirty="0"/>
            </a:br>
            <a:r>
              <a:rPr lang="ru-RU" b="1" dirty="0"/>
              <a:t>- ЧТО КУПИЛ?</a:t>
            </a:r>
            <a:br>
              <a:rPr lang="ru-RU" b="1" dirty="0"/>
            </a:br>
            <a:r>
              <a:rPr lang="ru-RU" b="1" dirty="0"/>
              <a:t>- СВИНИНКИ.</a:t>
            </a:r>
            <a:br>
              <a:rPr lang="ru-RU" b="1" dirty="0"/>
            </a:br>
            <a:r>
              <a:rPr lang="ru-RU" b="1" dirty="0"/>
              <a:t>- СКОЛЬКО ВЗЯЛИ?</a:t>
            </a:r>
            <a:br>
              <a:rPr lang="ru-RU" b="1" dirty="0"/>
            </a:br>
            <a:r>
              <a:rPr lang="ru-RU" b="1" dirty="0"/>
              <a:t>- ШЕРСТИ КЛОК, ОБОДРАЛИ</a:t>
            </a:r>
            <a:br>
              <a:rPr lang="ru-RU" b="1" dirty="0"/>
            </a:br>
            <a:r>
              <a:rPr lang="ru-RU" b="1" dirty="0"/>
              <a:t>ПРАВЫЙ БОК, ХВОСТ ОТГРЫЗЛИ</a:t>
            </a:r>
            <a:br>
              <a:rPr lang="ru-RU" b="1" dirty="0"/>
            </a:br>
            <a:r>
              <a:rPr lang="ru-RU" b="1" dirty="0"/>
              <a:t>В ДРАКЕ!</a:t>
            </a:r>
            <a:br>
              <a:rPr lang="ru-RU" b="1" dirty="0"/>
            </a:br>
            <a:r>
              <a:rPr lang="ru-RU" b="1" dirty="0"/>
              <a:t>- КТО ОТГРЫЗ?</a:t>
            </a:r>
            <a:br>
              <a:rPr lang="ru-RU" b="1" dirty="0"/>
            </a:br>
            <a:r>
              <a:rPr lang="ru-RU" b="1" dirty="0"/>
              <a:t>- СОБАКИ!</a:t>
            </a:r>
            <a:br>
              <a:rPr lang="ru-RU" b="1" dirty="0"/>
            </a:br>
            <a:r>
              <a:rPr lang="ru-RU" b="1" dirty="0"/>
              <a:t>- СЫТ ЛИ, МИЛЫЙ КУМАНЕК?</a:t>
            </a:r>
            <a:br>
              <a:rPr lang="ru-RU" b="1" dirty="0"/>
            </a:br>
            <a:r>
              <a:rPr lang="ru-RU" b="1" dirty="0"/>
              <a:t>- ЕЛЕ НОГИ УВОЛОК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770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61575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ПРОГОВАРИВАНИЕ ХОРОМ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92D050"/>
                </a:solidFill>
              </a:rPr>
              <a:t>Взял я лук и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крикнул: «Эх!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Удивлю сейчас я всех!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Натянул потуже лук,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Да стрела застряла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вдруг.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И вокруг сказали все:</a:t>
            </a:r>
            <a:br>
              <a:rPr lang="ru-RU" b="1" dirty="0">
                <a:solidFill>
                  <a:srgbClr val="92D050"/>
                </a:solidFill>
              </a:rPr>
            </a:br>
            <a:r>
              <a:rPr lang="ru-RU" b="1" dirty="0">
                <a:solidFill>
                  <a:srgbClr val="92D050"/>
                </a:solidFill>
              </a:rPr>
              <a:t>«Э-э-э-э!»</a:t>
            </a:r>
            <a:r>
              <a:rPr lang="ru-RU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314" y="1687325"/>
            <a:ext cx="3279371" cy="4351713"/>
          </a:xfrm>
        </p:spPr>
      </p:pic>
    </p:spTree>
    <p:extLst>
      <p:ext uri="{BB962C8B-B14F-4D97-AF65-F5344CB8AC3E}">
        <p14:creationId xmlns:p14="http://schemas.microsoft.com/office/powerpoint/2010/main" val="3084002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1441"/>
            <a:ext cx="10515600" cy="1599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FF0000"/>
                </a:solidFill>
              </a:rPr>
              <a:t>Разнообразие способов и нетрадиционных подходов к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заучиванию стихотворений помогут сделать этот процесс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для детей наиболее интересным и не трудным</a:t>
            </a: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https://cdn.culture.ru/images/64110e17-0070-5091-85cd-4418731ef16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2" y="1429658"/>
            <a:ext cx="6097578" cy="447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>
                <a:solidFill>
                  <a:srgbClr val="92D050"/>
                </a:solidFill>
              </a:rPr>
              <a:t>Спасибо </a:t>
            </a:r>
            <a:endParaRPr lang="ru-RU" sz="8000" b="1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ru-RU" sz="8000" b="1" dirty="0" smtClean="0">
                <a:solidFill>
                  <a:srgbClr val="92D050"/>
                </a:solidFill>
              </a:rPr>
              <a:t>за </a:t>
            </a:r>
            <a:r>
              <a:rPr lang="ru-RU" sz="8000" b="1" dirty="0">
                <a:solidFill>
                  <a:srgbClr val="92D050"/>
                </a:solidFill>
              </a:rPr>
              <a:t>внимание!</a:t>
            </a:r>
            <a:r>
              <a:rPr lang="ru-RU" sz="8000" dirty="0" smtClean="0">
                <a:solidFill>
                  <a:srgbClr val="92D050"/>
                </a:solidFill>
              </a:rPr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1776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b="1" dirty="0" smtClean="0"/>
              <a:t> «</a:t>
            </a:r>
            <a:r>
              <a:rPr lang="ru-RU" sz="4800" b="1" dirty="0"/>
              <a:t>Читайте детям стихи, пусть ухо</a:t>
            </a:r>
            <a:br>
              <a:rPr lang="ru-RU" sz="4800" b="1" dirty="0"/>
            </a:br>
            <a:r>
              <a:rPr lang="ru-RU" sz="4800" b="1" dirty="0"/>
              <a:t>их приучится к гармонии</a:t>
            </a:r>
            <a:br>
              <a:rPr lang="ru-RU" sz="4800" b="1" dirty="0"/>
            </a:br>
            <a:r>
              <a:rPr lang="ru-RU" sz="4800" b="1" dirty="0"/>
              <a:t>русского слова, сердце</a:t>
            </a:r>
            <a:br>
              <a:rPr lang="ru-RU" sz="4800" b="1" dirty="0"/>
            </a:br>
            <a:r>
              <a:rPr lang="ru-RU" sz="4800" b="1" dirty="0"/>
              <a:t>преисполнится чувством</a:t>
            </a:r>
            <a:br>
              <a:rPr lang="ru-RU" sz="4800" b="1" dirty="0"/>
            </a:br>
            <a:r>
              <a:rPr lang="ru-RU" sz="4800" b="1" dirty="0"/>
              <a:t>изящного, пусть поэзия</a:t>
            </a:r>
            <a:br>
              <a:rPr lang="ru-RU" sz="4800" b="1" dirty="0"/>
            </a:br>
            <a:r>
              <a:rPr lang="ru-RU" sz="4800" b="1" dirty="0"/>
              <a:t>действует на них так же, как и</a:t>
            </a:r>
            <a:br>
              <a:rPr lang="ru-RU" sz="4800" b="1" dirty="0"/>
            </a:br>
            <a:r>
              <a:rPr lang="ru-RU" sz="4800" b="1" dirty="0"/>
              <a:t>музыка»</a:t>
            </a:r>
            <a:br>
              <a:rPr lang="ru-RU" sz="4800" b="1" dirty="0"/>
            </a:br>
            <a:r>
              <a:rPr lang="ru-RU" sz="4800" b="1" dirty="0"/>
              <a:t>В. Г. Белинский</a:t>
            </a:r>
            <a:r>
              <a:rPr lang="ru-RU" sz="48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774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Актуальность: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0606"/>
            <a:ext cx="10515600" cy="45963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b="1" dirty="0"/>
              <a:t>В детском возрасте заучивание стихотворных</a:t>
            </a:r>
            <a:br>
              <a:rPr lang="ru-RU" sz="3600" b="1" dirty="0"/>
            </a:br>
            <a:r>
              <a:rPr lang="ru-RU" sz="3600" b="1" dirty="0"/>
              <a:t>текстов наизусть, является важным</a:t>
            </a:r>
            <a:br>
              <a:rPr lang="ru-RU" sz="3600" b="1" dirty="0"/>
            </a:br>
            <a:r>
              <a:rPr lang="ru-RU" sz="3600" b="1" dirty="0"/>
              <a:t>воспитательным и обучающим моментом.</a:t>
            </a:r>
            <a:br>
              <a:rPr lang="ru-RU" sz="3600" b="1" dirty="0"/>
            </a:br>
            <a:r>
              <a:rPr lang="ru-RU" sz="3600" b="1" dirty="0"/>
              <a:t>Когда ребёнок учит стихи – развивается его</a:t>
            </a:r>
            <a:br>
              <a:rPr lang="ru-RU" sz="3600" b="1" dirty="0"/>
            </a:br>
            <a:r>
              <a:rPr lang="ru-RU" sz="3600" b="1" dirty="0"/>
              <a:t>речь, воображение, мышление, память, чувство</a:t>
            </a:r>
            <a:br>
              <a:rPr lang="ru-RU" sz="3600" b="1" dirty="0"/>
            </a:br>
            <a:r>
              <a:rPr lang="ru-RU" sz="3600" b="1" dirty="0"/>
              <a:t>прекрасного, эстетическое восприятие</a:t>
            </a:r>
            <a:br>
              <a:rPr lang="ru-RU" sz="3600" b="1" dirty="0"/>
            </a:br>
            <a:r>
              <a:rPr lang="ru-RU" sz="3600" b="1" dirty="0"/>
              <a:t>художественного слова, расширяется кругозор и</a:t>
            </a:r>
            <a:br>
              <a:rPr lang="ru-RU" sz="3600" b="1" dirty="0"/>
            </a:br>
            <a:r>
              <a:rPr lang="ru-RU" sz="3600" b="1" dirty="0"/>
              <a:t>словарный запас, формируется общий уровень</a:t>
            </a:r>
            <a:br>
              <a:rPr lang="ru-RU" sz="3600" b="1" dirty="0"/>
            </a:br>
            <a:r>
              <a:rPr lang="ru-RU" sz="3600" b="1" dirty="0"/>
              <a:t>культуры.</a:t>
            </a:r>
            <a:r>
              <a:rPr lang="ru-RU" sz="36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06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43691"/>
            <a:ext cx="10515600" cy="154699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Задачи при заучивании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стихотворения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400" b="1" dirty="0">
                <a:solidFill>
                  <a:srgbClr val="92D050"/>
                </a:solidFill>
              </a:rPr>
              <a:t>1. Добиваться</a:t>
            </a:r>
            <a:br>
              <a:rPr lang="ru-RU" sz="4400" b="1" dirty="0">
                <a:solidFill>
                  <a:srgbClr val="92D050"/>
                </a:solidFill>
              </a:rPr>
            </a:br>
            <a:r>
              <a:rPr lang="ru-RU" sz="4400" b="1" dirty="0">
                <a:solidFill>
                  <a:srgbClr val="92D050"/>
                </a:solidFill>
              </a:rPr>
              <a:t>хорошего</a:t>
            </a:r>
            <a:br>
              <a:rPr lang="ru-RU" sz="4400" b="1" dirty="0">
                <a:solidFill>
                  <a:srgbClr val="92D050"/>
                </a:solidFill>
              </a:rPr>
            </a:br>
            <a:r>
              <a:rPr lang="ru-RU" sz="4400" b="1" dirty="0">
                <a:solidFill>
                  <a:srgbClr val="92D050"/>
                </a:solidFill>
              </a:rPr>
              <a:t>запоминания</a:t>
            </a:r>
            <a:br>
              <a:rPr lang="ru-RU" sz="4400" b="1" dirty="0">
                <a:solidFill>
                  <a:srgbClr val="92D050"/>
                </a:solidFill>
              </a:rPr>
            </a:br>
            <a:r>
              <a:rPr lang="ru-RU" sz="4400" b="1" dirty="0">
                <a:solidFill>
                  <a:srgbClr val="92D050"/>
                </a:solidFill>
              </a:rPr>
              <a:t>стихов</a:t>
            </a:r>
            <a:r>
              <a:rPr lang="ru-RU" sz="4400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400" b="1" dirty="0">
                <a:solidFill>
                  <a:srgbClr val="92D050"/>
                </a:solidFill>
              </a:rPr>
              <a:t>2. Учить детей</a:t>
            </a:r>
            <a:br>
              <a:rPr lang="ru-RU" sz="4400" b="1" dirty="0">
                <a:solidFill>
                  <a:srgbClr val="92D050"/>
                </a:solidFill>
              </a:rPr>
            </a:br>
            <a:r>
              <a:rPr lang="ru-RU" sz="4400" b="1" dirty="0">
                <a:solidFill>
                  <a:srgbClr val="92D050"/>
                </a:solidFill>
              </a:rPr>
              <a:t>читать</a:t>
            </a:r>
            <a:br>
              <a:rPr lang="ru-RU" sz="4400" b="1" dirty="0">
                <a:solidFill>
                  <a:srgbClr val="92D050"/>
                </a:solidFill>
              </a:rPr>
            </a:br>
            <a:r>
              <a:rPr lang="ru-RU" sz="4400" b="1" dirty="0">
                <a:solidFill>
                  <a:srgbClr val="92D050"/>
                </a:solidFill>
              </a:rPr>
              <a:t>стихотворение</a:t>
            </a:r>
            <a:br>
              <a:rPr lang="ru-RU" sz="4400" b="1" dirty="0">
                <a:solidFill>
                  <a:srgbClr val="92D050"/>
                </a:solidFill>
              </a:rPr>
            </a:br>
            <a:r>
              <a:rPr lang="ru-RU" sz="4400" b="1" dirty="0">
                <a:solidFill>
                  <a:srgbClr val="92D050"/>
                </a:solidFill>
              </a:rPr>
              <a:t>выразительно</a:t>
            </a:r>
            <a:r>
              <a:rPr lang="ru-RU" sz="4400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069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Несколько правил успешного заучивания: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1.Стихотворение должно соответствовать возрасту ребенка.</a:t>
            </a:r>
          </a:p>
          <a:p>
            <a:pPr marL="0" indent="0">
              <a:buNone/>
            </a:pPr>
            <a:r>
              <a:rPr lang="ru-RU" dirty="0" smtClean="0"/>
              <a:t>2.Лучше, если воспитатель знает стихотворение наизусть.</a:t>
            </a:r>
          </a:p>
          <a:p>
            <a:pPr marL="0" indent="0">
              <a:buNone/>
            </a:pPr>
            <a:r>
              <a:rPr lang="ru-RU" dirty="0" smtClean="0"/>
              <a:t>3.В тексте не должно быть непонятных ребенку слов. Если такие есть – в доступной форме объяснить смысл этих слов.</a:t>
            </a:r>
          </a:p>
          <a:p>
            <a:pPr marL="0" indent="0">
              <a:buNone/>
            </a:pPr>
            <a:r>
              <a:rPr lang="ru-RU" dirty="0" smtClean="0"/>
              <a:t>4.Прочесть стихотворение нужно эмоционально, выразительно, чтобы раскрыть душу, донести смысл до ребенка.</a:t>
            </a:r>
          </a:p>
          <a:p>
            <a:pPr marL="0" indent="0">
              <a:buNone/>
            </a:pPr>
            <a:r>
              <a:rPr lang="ru-RU" dirty="0" smtClean="0"/>
              <a:t>5.После повторного чтения рассказать ребенку, кто и когда написал это замечательное произведение. По возможности показать портрет автора.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064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Память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92D050"/>
                </a:solidFill>
              </a:rPr>
              <a:t>Слуховая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92D050"/>
                </a:solidFill>
              </a:rPr>
              <a:t>Зрительная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92D050"/>
                </a:solidFill>
              </a:rPr>
              <a:t>Осязательная</a:t>
            </a:r>
            <a:endParaRPr lang="ru-RU" sz="5400" b="1" dirty="0">
              <a:solidFill>
                <a:srgbClr val="92D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92D050"/>
                </a:solidFill>
              </a:rPr>
              <a:t>Двигательная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92D050"/>
                </a:solidFill>
              </a:rPr>
              <a:t>Эмоциональная</a:t>
            </a:r>
            <a:endParaRPr lang="ru-RU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771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Нетрадиционные способы заучивания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стихов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92D050"/>
                </a:solidFill>
              </a:rPr>
              <a:t>• </a:t>
            </a:r>
            <a:r>
              <a:rPr lang="ru-RU" sz="3200" b="1" dirty="0">
                <a:solidFill>
                  <a:srgbClr val="92D050"/>
                </a:solidFill>
              </a:rPr>
              <a:t>Разучивание стихов по картинкам</a:t>
            </a:r>
            <a:br>
              <a:rPr lang="ru-RU" sz="3200" b="1" dirty="0">
                <a:solidFill>
                  <a:srgbClr val="92D050"/>
                </a:solidFill>
              </a:rPr>
            </a:br>
            <a:r>
              <a:rPr lang="ru-RU" sz="3200" dirty="0">
                <a:solidFill>
                  <a:srgbClr val="92D050"/>
                </a:solidFill>
              </a:rPr>
              <a:t>• </a:t>
            </a:r>
            <a:r>
              <a:rPr lang="ru-RU" sz="3200" b="1" dirty="0">
                <a:solidFill>
                  <a:srgbClr val="92D050"/>
                </a:solidFill>
              </a:rPr>
              <a:t>Разучивание стихов в движении</a:t>
            </a:r>
            <a:br>
              <a:rPr lang="ru-RU" sz="3200" b="1" dirty="0">
                <a:solidFill>
                  <a:srgbClr val="92D050"/>
                </a:solidFill>
              </a:rPr>
            </a:br>
            <a:r>
              <a:rPr lang="ru-RU" sz="3200" dirty="0">
                <a:solidFill>
                  <a:srgbClr val="92D050"/>
                </a:solidFill>
              </a:rPr>
              <a:t>• </a:t>
            </a:r>
            <a:r>
              <a:rPr lang="ru-RU" sz="3200" b="1" dirty="0">
                <a:solidFill>
                  <a:srgbClr val="92D050"/>
                </a:solidFill>
              </a:rPr>
              <a:t>Использование мнемотехники</a:t>
            </a:r>
            <a:r>
              <a:rPr lang="ru-RU" sz="3200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92D050"/>
                </a:solidFill>
              </a:rPr>
              <a:t>• </a:t>
            </a:r>
            <a:r>
              <a:rPr lang="ru-RU" sz="3200" b="1" dirty="0">
                <a:solidFill>
                  <a:srgbClr val="92D050"/>
                </a:solidFill>
              </a:rPr>
              <a:t>Разучивание стихов построчно</a:t>
            </a:r>
            <a:br>
              <a:rPr lang="ru-RU" sz="3200" b="1" dirty="0">
                <a:solidFill>
                  <a:srgbClr val="92D050"/>
                </a:solidFill>
              </a:rPr>
            </a:br>
            <a:r>
              <a:rPr lang="ru-RU" sz="3200" dirty="0">
                <a:solidFill>
                  <a:srgbClr val="92D050"/>
                </a:solidFill>
              </a:rPr>
              <a:t>• </a:t>
            </a:r>
            <a:r>
              <a:rPr lang="ru-RU" sz="3200" b="1" dirty="0">
                <a:solidFill>
                  <a:srgbClr val="92D050"/>
                </a:solidFill>
              </a:rPr>
              <a:t>Разучивание стихов с помощью различных театров</a:t>
            </a:r>
            <a:br>
              <a:rPr lang="ru-RU" sz="3200" b="1" dirty="0">
                <a:solidFill>
                  <a:srgbClr val="92D050"/>
                </a:solidFill>
              </a:rPr>
            </a:br>
            <a:r>
              <a:rPr lang="ru-RU" sz="3200" b="1" dirty="0">
                <a:solidFill>
                  <a:srgbClr val="92D050"/>
                </a:solidFill>
              </a:rPr>
              <a:t>(пальчиковый, перчаточный, настольный)</a:t>
            </a:r>
            <a:br>
              <a:rPr lang="ru-RU" sz="3200" b="1" dirty="0">
                <a:solidFill>
                  <a:srgbClr val="92D050"/>
                </a:solidFill>
              </a:rPr>
            </a:br>
            <a:r>
              <a:rPr lang="ru-RU" sz="3200" dirty="0">
                <a:solidFill>
                  <a:srgbClr val="92D050"/>
                </a:solidFill>
              </a:rPr>
              <a:t>• </a:t>
            </a:r>
            <a:r>
              <a:rPr lang="ru-RU" sz="3200" b="1" dirty="0">
                <a:solidFill>
                  <a:srgbClr val="92D050"/>
                </a:solidFill>
              </a:rPr>
              <a:t>Проговаривание хором</a:t>
            </a:r>
            <a:r>
              <a:rPr lang="ru-RU" sz="3200" dirty="0" smtClean="0">
                <a:solidFill>
                  <a:srgbClr val="92D05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76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881"/>
            <a:ext cx="10515600" cy="1642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РАЗУЧИВАНИЕ СТИХОВ ПО КАРТИНКАМ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92D050"/>
                </a:solidFill>
              </a:rPr>
              <a:t>«Учите ребенка каким-нибудь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92D050"/>
                </a:solidFill>
              </a:rPr>
              <a:t>неизвестным ему пяти словам–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92D050"/>
                </a:solidFill>
              </a:rPr>
              <a:t>он будет долго и напрасно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92D050"/>
                </a:solidFill>
              </a:rPr>
              <a:t>мучиться, но свяжите двадцать таких слов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92D050"/>
                </a:solidFill>
              </a:rPr>
              <a:t> с картинками и он их усвоит на лету»</a:t>
            </a:r>
            <a:br>
              <a:rPr lang="ru-RU" sz="3200" b="1" dirty="0" smtClean="0">
                <a:solidFill>
                  <a:srgbClr val="92D050"/>
                </a:solidFill>
              </a:rPr>
            </a:br>
            <a:r>
              <a:rPr lang="ru-RU" sz="3200" b="1" dirty="0" smtClean="0">
                <a:solidFill>
                  <a:srgbClr val="92D050"/>
                </a:solidFill>
              </a:rPr>
              <a:t>К. Д. Ушинский 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2050" name="Picture 2" descr="https://7gy.ru/images/mnemotablicy/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800" y="613954"/>
            <a:ext cx="4232768" cy="598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009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d.multiurok.ru/html/2022/04/23/s_6264217147fcc/php2NmuED_Nnemotablicy-dlya-zapominaniya-stihotvorenij_html_4c2d95124c9a33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985" y="271331"/>
            <a:ext cx="9380311" cy="658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317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134</TotalTime>
  <Words>220</Words>
  <Application>Microsoft Office PowerPoint</Application>
  <PresentationFormat>Широкоэкранный</PresentationFormat>
  <Paragraphs>46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La mente</vt:lpstr>
      <vt:lpstr>Презентация PowerPoint</vt:lpstr>
      <vt:lpstr>Презентация PowerPoint</vt:lpstr>
      <vt:lpstr>Актуальность:</vt:lpstr>
      <vt:lpstr>Задачи при заучивании стихотворения  </vt:lpstr>
      <vt:lpstr>Несколько правил успешного заучивания:</vt:lpstr>
      <vt:lpstr>Память</vt:lpstr>
      <vt:lpstr>Нетрадиционные способы заучивания стихов </vt:lpstr>
      <vt:lpstr>РАЗУЧИВАНИЕ СТИХОВ ПО КАРТИНКАМ  </vt:lpstr>
      <vt:lpstr>Презентация PowerPoint</vt:lpstr>
      <vt:lpstr>РАЗУЧИВАНИЕ СТИХОВ В ДВИЖЕНИИ.  </vt:lpstr>
      <vt:lpstr>ИСПОЛЬЗОВАНИЕ МНЕМОТЕХНИКИ  </vt:lpstr>
      <vt:lpstr>Мнемотаблицы для заучивания стихотворений</vt:lpstr>
      <vt:lpstr>РАЗУЧИВАНИЕ СТИХОВ ПОСТРОЧНО </vt:lpstr>
      <vt:lpstr>Разучивание стихов с помощью различных театров (пальчиковый, перчаточный,настольный). Драматизация</vt:lpstr>
      <vt:lpstr>Презентация PowerPoint</vt:lpstr>
      <vt:lpstr>ПРОГОВАРИВАНИЕ ХОРОМ  </vt:lpstr>
      <vt:lpstr>Разнообразие способов и нетрадиционных подходов к заучиванию стихотворений помогут сделать этот процесс для детей наиболее интересным и не трудным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Dynamic State</cp:lastModifiedBy>
  <cp:revision>19</cp:revision>
  <dcterms:created xsi:type="dcterms:W3CDTF">2023-11-26T10:45:47Z</dcterms:created>
  <dcterms:modified xsi:type="dcterms:W3CDTF">2023-12-13T07:34:48Z</dcterms:modified>
</cp:coreProperties>
</file>